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428" r:id="rId2"/>
    <p:sldId id="434" r:id="rId3"/>
    <p:sldId id="419" r:id="rId4"/>
    <p:sldId id="340" r:id="rId5"/>
    <p:sldId id="418" r:id="rId6"/>
    <p:sldId id="420" r:id="rId7"/>
    <p:sldId id="421" r:id="rId8"/>
    <p:sldId id="422" r:id="rId9"/>
    <p:sldId id="432" r:id="rId10"/>
    <p:sldId id="423" r:id="rId11"/>
    <p:sldId id="424" r:id="rId12"/>
    <p:sldId id="425" r:id="rId13"/>
    <p:sldId id="429" r:id="rId14"/>
    <p:sldId id="427" r:id="rId15"/>
    <p:sldId id="433" r:id="rId16"/>
    <p:sldId id="430" r:id="rId17"/>
    <p:sldId id="431" r:id="rId18"/>
    <p:sldId id="426" r:id="rId19"/>
  </p:sldIdLst>
  <p:sldSz cx="12192000" cy="6858000"/>
  <p:notesSz cx="6858000" cy="9144000"/>
  <p:embeddedFontLst>
    <p:embeddedFont>
      <p:font typeface="Bad Script" panose="020B060402020202020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onstantia" panose="02030602050306030303" pitchFamily="18" charset="0"/>
      <p:regular r:id="rId28"/>
      <p:bold r:id="rId29"/>
      <p:italic r:id="rId30"/>
      <p:boldItalic r:id="rId31"/>
    </p:embeddedFont>
    <p:embeddedFont>
      <p:font typeface="Czizh Body" panose="020B0604020202020204" charset="0"/>
      <p:regular r:id="rId32"/>
    </p:embeddedFont>
    <p:embeddedFont>
      <p:font typeface="Georgia" panose="02040502050405020303" pitchFamily="18" charset="0"/>
      <p:regular r:id="rId33"/>
      <p:bold r:id="rId34"/>
      <p:italic r:id="rId35"/>
      <p:boldItalic r:id="rId36"/>
    </p:embeddedFont>
    <p:embeddedFont>
      <p:font typeface="GOST type A" panose="020B0500000000000000" pitchFamily="34" charset="0"/>
      <p:regular r:id="rId37"/>
    </p:embeddedFont>
    <p:embeddedFont>
      <p:font typeface="Scripter" panose="020B0604020202020204" charset="-52"/>
      <p:regular r:id="rId38"/>
    </p:embeddedFont>
    <p:embeddedFont>
      <p:font typeface="Serati" panose="020B0604020202020204" charset="0"/>
      <p:regular r:id="rId3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 Анисимов" initials="НА" lastIdx="2" clrIdx="0">
    <p:extLst>
      <p:ext uri="{19B8F6BF-5375-455C-9EA6-DF929625EA0E}">
        <p15:presenceInfo xmlns:p15="http://schemas.microsoft.com/office/powerpoint/2012/main" userId="c6c1f61e016c80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2307"/>
    <a:srgbClr val="EFFEEC"/>
    <a:srgbClr val="B9FFED"/>
    <a:srgbClr val="E8EEF8"/>
    <a:srgbClr val="339966"/>
    <a:srgbClr val="FFF9E7"/>
    <a:srgbClr val="FFF0E5"/>
    <a:srgbClr val="FFE4D1"/>
    <a:srgbClr val="FFDAC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5390" autoAdjust="0"/>
  </p:normalViewPr>
  <p:slideViewPr>
    <p:cSldViewPr snapToGrid="0">
      <p:cViewPr varScale="1">
        <p:scale>
          <a:sx n="108" d="100"/>
          <a:sy n="108" d="100"/>
        </p:scale>
        <p:origin x="10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5C80D-96E0-4912-9565-47F985128763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CAFA4-A75F-405D-8D5C-0771E4216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391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8B509-387E-4978-87AD-9C005B0CD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3D1635-DE55-4A04-851E-722D866E4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4493FE-9EFB-461E-8665-6D6D59764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9A1521-0F90-4B88-BF6D-3E57C121F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172915-761F-49AF-B12B-CBA7E9D7A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4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FE084-AD71-44BD-A51C-78EEF1D02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10FBF1-8A71-4F79-8E3F-63A69170C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F1E30A-3AF2-408D-9846-C2946BF92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3CA949-B2A3-462E-BD02-AB6545432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051C9A-B78E-43BF-956A-F8EB5F2C3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83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236CA2C-7C68-49A1-9923-06B94D6B44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1D944A-2368-40BF-A961-5045B8271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D87FF7-E7C6-420E-8361-BEC927E6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41085E-3DB0-4D49-8C3F-EAE55EFE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B2B5E-5EB2-4DDE-AC0F-D9FF2E2F7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30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5F2AE-F7C6-4476-B1C9-5E6C1B3ED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829158-1E9B-44A7-AE36-287B8C492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5CEEB6-BA90-4FCB-8961-B9B2700B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F792A6-6EE8-40F4-B17C-D9F126F68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959849-7DB7-4168-AEE8-FBBB69D3B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7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69F9B-3A1E-44C7-A1C0-83E2F6597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F44530-AAE1-4307-95B4-F5147C38C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7DE6BA-C6DA-41DF-A67E-A8429B4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4AB803-8CC2-4482-AF33-3233B132B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4FAC5F-B6DA-4211-9587-35811A0E8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10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13E3E-AF0B-43A0-A2A2-50CAED589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37BD38-A724-4B39-992B-AF9864AA42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8CD572-1F22-489D-AA87-3D2A8AB05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8DF5F0-3B07-4D31-A042-A9D57FE8E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401093-0989-4A73-8281-625994AD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B6F66C-A3E0-472F-9FC9-1248877E0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24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9080F4-1B07-4AB3-9AE8-3162C4ACD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21591A-8DFE-4237-8127-1911FF992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40C8C3-E7AE-47E2-A318-27F70469B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907C1CF-0E30-4353-8B31-A738D62D2F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E235E5-C23B-413B-AE9F-096963B459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DBBB2CE-3C58-4BF9-9265-AC2F4F1B3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ED32264-7021-4ED1-8B64-0E1D96CD8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70E3BE7-2959-474D-8CF9-790863FF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326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F342B-A87A-48BA-91B4-93DDB309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5A3510-D66A-4308-A4B0-E83A6C3D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0E7841-59B3-4BC2-944C-647435AF7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44C929-12E8-465B-B06F-C471D1EB7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13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0E5BE0D-87C4-42E0-B237-DC2963E5D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5AAD07-A60A-40DA-9139-12137C86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6ACE16-DC10-4381-B4BA-2D786D65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7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5F8A9-DBD8-4B24-A67A-E56DA5289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F61F1F-2A27-477F-A321-1BD4073D4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7D2F4-32AA-4667-9F47-B9D709063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36E65C-50BB-44AF-BDDC-FAEA67837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27B726-5B70-4862-B03A-0707F2EA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DCE383-E09E-4625-BA02-7D867535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0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5FFF13-8E7A-4125-959F-C04CD36FC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28C0C89-D77C-4434-9626-ED1DE07CE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57F7B-EB2E-4B01-9B4F-142ACBAE7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558107-6F92-4C32-9466-D744D2DA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1567A1-241A-48E3-A56B-B1D1DA35D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D4971F-81E3-45A2-9D48-F36B0793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19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95860-C5BF-4994-9CA1-E8ABBB56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F22074-B454-4CC7-A0DC-2F7E14A32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1E7BC8-06C4-404E-9970-BFE52BF4D2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FF19-55FC-4E99-B106-4D0EA1C95D3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2BC311-227A-41AD-A1CA-9E1C17189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A6988E-43A9-4F96-93B2-F72C3DC15A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D35B-3DEF-4AA9-BF5C-9D1AE490B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05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soc-ege.sdamgia.ru/problem?id=72953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mpressed_In.Time.2011.BDRip.1080p.Rus.Eng (1)">
            <a:hlinkClick r:id="" action="ppaction://media"/>
            <a:extLst>
              <a:ext uri="{FF2B5EF4-FFF2-40B4-BE49-F238E27FC236}">
                <a16:creationId xmlns:a16="http://schemas.microsoft.com/office/drawing/2014/main" id="{A067DC25-1E2E-412E-A148-72FEE4756C2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9037" y="783489"/>
            <a:ext cx="10682288" cy="600868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889DFF-A669-4129-9559-381E980BB0D8}"/>
              </a:ext>
            </a:extLst>
          </p:cNvPr>
          <p:cNvSpPr txBox="1"/>
          <p:nvPr/>
        </p:nvSpPr>
        <p:spPr>
          <a:xfrm>
            <a:off x="186430" y="65823"/>
            <a:ext cx="116475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Работа с видеофрагментом</a:t>
            </a:r>
          </a:p>
        </p:txBody>
      </p:sp>
    </p:spTree>
    <p:extLst>
      <p:ext uri="{BB962C8B-B14F-4D97-AF65-F5344CB8AC3E}">
        <p14:creationId xmlns:p14="http://schemas.microsoft.com/office/powerpoint/2010/main" val="266500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6D81E1C-FDF4-40C7-8B23-03D9899BB0F0}"/>
              </a:ext>
            </a:extLst>
          </p:cNvPr>
          <p:cNvSpPr/>
          <p:nvPr/>
        </p:nvSpPr>
        <p:spPr>
          <a:xfrm>
            <a:off x="428718" y="177046"/>
            <a:ext cx="11168189" cy="64358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 algn="ctr">
              <a:buFontTx/>
              <a:buAutoNum type="arabicParenR"/>
            </a:pPr>
            <a:r>
              <a:rPr lang="ru-RU" sz="3200" b="1" u="sng" dirty="0">
                <a:latin typeface="Georgia" panose="02040502050405020303" pitchFamily="18" charset="0"/>
              </a:rPr>
              <a:t>По темпу роста:</a:t>
            </a: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marL="457200" indent="-457200" algn="ctr">
              <a:buFontTx/>
              <a:buAutoNum type="arabicParenR"/>
            </a:pPr>
            <a:endParaRPr lang="ru-RU" sz="2400" dirty="0">
              <a:latin typeface="+mj-lt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endParaRPr lang="ru-RU" sz="2800" b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4" algn="ctr"/>
            <a:r>
              <a:rPr lang="ru-RU" sz="3200" b="1" u="sng" dirty="0">
                <a:latin typeface="Georgia" panose="02040502050405020303" pitchFamily="18" charset="0"/>
                <a:cs typeface="Times New Roman" panose="02020603050405020304" pitchFamily="18" charset="0"/>
              </a:rPr>
              <a:t>2) По характеру протекания</a:t>
            </a:r>
          </a:p>
          <a:p>
            <a:pPr lvl="4" algn="ctr"/>
            <a:endParaRPr lang="ru-RU" sz="3200" b="1" u="sng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171700" lvl="4" indent="-342900" algn="ctr">
              <a:buFont typeface="Courier New" panose="02070309020205020404" pitchFamily="49" charset="0"/>
              <a:buChar char="o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+mj-lt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0F5CEC-802D-46CF-93C7-B1BECF7DB2C2}"/>
              </a:ext>
            </a:extLst>
          </p:cNvPr>
          <p:cNvSpPr/>
          <p:nvPr/>
        </p:nvSpPr>
        <p:spPr>
          <a:xfrm>
            <a:off x="511905" y="-29356"/>
            <a:ext cx="11168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ВИДы</a:t>
            </a:r>
            <a:r>
              <a:rPr lang="ru-RU" sz="4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 инфляции: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15522B-70B3-4B5C-9916-72F0FAEB1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b="16849"/>
          <a:stretch/>
        </p:blipFill>
        <p:spPr>
          <a:xfrm>
            <a:off x="8171686" y="-310176"/>
            <a:ext cx="2366668" cy="1488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6165E3-E502-4844-B379-75A0F2412A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69" r="19306" b="4546"/>
          <a:stretch/>
        </p:blipFill>
        <p:spPr>
          <a:xfrm>
            <a:off x="631519" y="673569"/>
            <a:ext cx="834216" cy="299512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8DFF665-D3F2-4C6D-B466-2783E750D869}"/>
              </a:ext>
            </a:extLst>
          </p:cNvPr>
          <p:cNvSpPr/>
          <p:nvPr/>
        </p:nvSpPr>
        <p:spPr>
          <a:xfrm>
            <a:off x="1585349" y="1005131"/>
            <a:ext cx="9422000" cy="282630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гиперинфляция (выше 50 % </a:t>
            </a:r>
            <a:r>
              <a:rPr lang="ru-RU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месяц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галопирующая инфляция (от 10 до 50 % в </a:t>
            </a: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ползучая (умеренная) инфляция (до 10 % в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3600" dirty="0">
              <a:latin typeface="Czizh Body" panose="02000500000000000000" pitchFamily="2" charset="0"/>
            </a:endParaRPr>
          </a:p>
        </p:txBody>
      </p:sp>
      <p:cxnSp>
        <p:nvCxnSpPr>
          <p:cNvPr id="8" name="Соединитель: изогнутый 7">
            <a:extLst>
              <a:ext uri="{FF2B5EF4-FFF2-40B4-BE49-F238E27FC236}">
                <a16:creationId xmlns:a16="http://schemas.microsoft.com/office/drawing/2014/main" id="{EBD11205-A2DC-44DD-B966-122887E7F233}"/>
              </a:ext>
            </a:extLst>
          </p:cNvPr>
          <p:cNvCxnSpPr>
            <a:cxnSpLocks/>
          </p:cNvCxnSpPr>
          <p:nvPr/>
        </p:nvCxnSpPr>
        <p:spPr>
          <a:xfrm>
            <a:off x="6365289" y="5069758"/>
            <a:ext cx="1806397" cy="523177"/>
          </a:xfrm>
          <a:prstGeom prst="curvedConnector3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: изогнутый 8">
            <a:extLst>
              <a:ext uri="{FF2B5EF4-FFF2-40B4-BE49-F238E27FC236}">
                <a16:creationId xmlns:a16="http://schemas.microsoft.com/office/drawing/2014/main" id="{0EA58AA1-7073-4C25-8135-D9BBCBE395DC}"/>
              </a:ext>
            </a:extLst>
          </p:cNvPr>
          <p:cNvCxnSpPr>
            <a:cxnSpLocks/>
          </p:cNvCxnSpPr>
          <p:nvPr/>
        </p:nvCxnSpPr>
        <p:spPr>
          <a:xfrm rot="10800000" flipV="1">
            <a:off x="2882573" y="5069758"/>
            <a:ext cx="2810029" cy="744514"/>
          </a:xfrm>
          <a:prstGeom prst="curvedConnector3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1702C17A-6C3F-431C-81D5-16126DCED6E3}"/>
              </a:ext>
            </a:extLst>
          </p:cNvPr>
          <p:cNvSpPr/>
          <p:nvPr/>
        </p:nvSpPr>
        <p:spPr>
          <a:xfrm>
            <a:off x="1962422" y="5897761"/>
            <a:ext cx="1840299" cy="715089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Bad Script" panose="02000000000000000000" pitchFamily="2" charset="0"/>
              </a:rPr>
              <a:t>Скрытая</a:t>
            </a:r>
            <a:endParaRPr lang="ru-RU" sz="3600" b="1" dirty="0">
              <a:latin typeface="+mj-lt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9D9DFD06-05C5-4D9D-9F8B-E58ADD841248}"/>
              </a:ext>
            </a:extLst>
          </p:cNvPr>
          <p:cNvSpPr/>
          <p:nvPr/>
        </p:nvSpPr>
        <p:spPr>
          <a:xfrm>
            <a:off x="8019753" y="5780222"/>
            <a:ext cx="2066852" cy="715089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Bad Script" panose="02000000000000000000" pitchFamily="2" charset="0"/>
              </a:rPr>
              <a:t>Открытая</a:t>
            </a:r>
            <a:endParaRPr lang="ru-RU" sz="3600" b="1" dirty="0">
              <a:latin typeface="+mj-lt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EEE53B7-93DE-4E73-97B3-0CB51DCE6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19" y="3875099"/>
            <a:ext cx="2368142" cy="1178121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FE18BC24-639E-45B5-A501-618F7B0AB4AC}"/>
              </a:ext>
            </a:extLst>
          </p:cNvPr>
          <p:cNvSpPr/>
          <p:nvPr/>
        </p:nvSpPr>
        <p:spPr>
          <a:xfrm>
            <a:off x="3124940" y="3946572"/>
            <a:ext cx="8069802" cy="45288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</a:t>
            </a:r>
            <a:r>
              <a:rPr lang="en-US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₁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цена в текущем периоде, а </a:t>
            </a:r>
            <a:r>
              <a:rPr lang="en-US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₀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цена в базовом (старом) периоде</a:t>
            </a:r>
            <a:endParaRPr lang="ru-RU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6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BF32D6-E6DE-41C2-B7D0-753A2D61825F}"/>
              </a:ext>
            </a:extLst>
          </p:cNvPr>
          <p:cNvSpPr/>
          <p:nvPr/>
        </p:nvSpPr>
        <p:spPr>
          <a:xfrm>
            <a:off x="668211" y="193853"/>
            <a:ext cx="11252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Последствия инфляции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C263624-EC81-41A4-826F-38EC04C3375A}"/>
              </a:ext>
            </a:extLst>
          </p:cNvPr>
          <p:cNvSpPr/>
          <p:nvPr/>
        </p:nvSpPr>
        <p:spPr>
          <a:xfrm>
            <a:off x="970032" y="1054118"/>
            <a:ext cx="10649211" cy="64698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Обесценивание сбережений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Снижение доходов бюджетников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Рост социального неравенства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Сокращение кредитования и инвестиций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Потеря доверия к национальной валюте</a:t>
            </a:r>
          </a:p>
          <a:p>
            <a:pPr marL="457200" indent="-457200" algn="ctr">
              <a:buAutoNum type="arabicPeriod"/>
            </a:pPr>
            <a:r>
              <a:rPr lang="ru-RU" sz="4400" b="1" dirty="0">
                <a:latin typeface="Czizh Body" panose="02000500000000000000" pitchFamily="2" charset="0"/>
              </a:rPr>
              <a:t>Кризис финансовой системы</a:t>
            </a:r>
          </a:p>
          <a:p>
            <a:pPr marL="457200" indent="-457200" algn="ctr">
              <a:buAutoNum type="arabicPeriod"/>
            </a:pPr>
            <a:endParaRPr lang="ru-RU" sz="2200" dirty="0">
              <a:latin typeface="Czizh Body" panose="020005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54C9AB-3C81-4E2B-85B2-474C478354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1743155" y="946954"/>
            <a:ext cx="284775" cy="72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2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AD5333-44F9-4E72-A97A-06A4A7F13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80" y="200290"/>
            <a:ext cx="2874181" cy="201523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6A5BDB-10E7-46FB-BD0D-562FB88DC47D}"/>
              </a:ext>
            </a:extLst>
          </p:cNvPr>
          <p:cNvSpPr/>
          <p:nvPr/>
        </p:nvSpPr>
        <p:spPr>
          <a:xfrm>
            <a:off x="3361636" y="455679"/>
            <a:ext cx="8928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err="1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АНТИИНФЛяционные</a:t>
            </a:r>
            <a:r>
              <a:rPr lang="ru-RU" sz="5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 меры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216511-2AA9-41A7-A412-02912CB25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6" t="4190" r="7460" b="76214"/>
          <a:stretch/>
        </p:blipFill>
        <p:spPr>
          <a:xfrm>
            <a:off x="11421715" y="-400943"/>
            <a:ext cx="1189113" cy="2352487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0F2C980-E22C-4DA6-98A3-4500607FA77F}"/>
              </a:ext>
            </a:extLst>
          </p:cNvPr>
          <p:cNvSpPr/>
          <p:nvPr/>
        </p:nvSpPr>
        <p:spPr>
          <a:xfrm>
            <a:off x="3098676" y="1334809"/>
            <a:ext cx="8495561" cy="4702007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457200" indent="-457200" algn="ctr">
              <a:buAutoNum type="arabicParenR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ключевой ставки ЦБ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кредиты в банках дорогими, а вклады — выгодными)</a:t>
            </a:r>
          </a:p>
          <a:p>
            <a:pPr marL="457200" indent="-457200" algn="ctr">
              <a:buAutoNum type="arabicParenR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эмиссии денег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государственных расходов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том числе социальных выплат (пенсии, пособия, стипендии).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налогообложения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тимулирование внутреннего производства (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новых товаров 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устранение дефицита на полках)</a:t>
            </a:r>
          </a:p>
          <a:p>
            <a:pPr marL="457200" indent="-457200" algn="ctr">
              <a:buAutoNum type="arabicParenR"/>
            </a:pPr>
            <a:r>
              <a:rPr lang="ru-RU" sz="24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индексация доходов</a:t>
            </a: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</a:t>
            </a:r>
            <a:r>
              <a:rPr lang="ru-RU" sz="24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егулярное повышение зарплат бюджетников и пенсий вслед за инфляцией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15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A1BC7A-3CB6-4B2C-838F-467AA9429370}"/>
              </a:ext>
            </a:extLst>
          </p:cNvPr>
          <p:cNvSpPr txBox="1"/>
          <p:nvPr/>
        </p:nvSpPr>
        <p:spPr>
          <a:xfrm>
            <a:off x="5122416" y="3180656"/>
            <a:ext cx="64540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Антиинфляционная политика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 —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 комплекс мер, осуществляемых государством, направленный на снижение темпов и проявлений инфляции.</a:t>
            </a:r>
            <a:endParaRPr lang="ru-RU" sz="3200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Лившиц, Александр Яковлевич — Википедия">
            <a:extLst>
              <a:ext uri="{FF2B5EF4-FFF2-40B4-BE49-F238E27FC236}">
                <a16:creationId xmlns:a16="http://schemas.microsoft.com/office/drawing/2014/main" id="{0D306A21-F5EE-4548-BC85-BBD8982DC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63" y="219558"/>
            <a:ext cx="4148631" cy="477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11D33FD-CE5A-4874-8800-4AD60AF299D8}"/>
              </a:ext>
            </a:extLst>
          </p:cNvPr>
          <p:cNvSpPr/>
          <p:nvPr/>
        </p:nvSpPr>
        <p:spPr>
          <a:xfrm>
            <a:off x="133164" y="5067093"/>
            <a:ext cx="4545367" cy="167105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Александр Яковлевич Лившиц</a:t>
            </a:r>
          </a:p>
          <a:p>
            <a:pPr algn="ctr"/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советский и российский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ru-RU" sz="1600" dirty="0">
                <a:solidFill>
                  <a:schemeClr val="tx1"/>
                </a:solidFill>
                <a:latin typeface="Georgia" panose="02040502050405020303" pitchFamily="18" charset="0"/>
              </a:rPr>
              <a:t>экономист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, </a:t>
            </a:r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профессор, помощник первого Президента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России </a:t>
            </a:r>
            <a:r>
              <a:rPr lang="ru-RU" sz="1600" dirty="0">
                <a:solidFill>
                  <a:schemeClr val="tx1"/>
                </a:solidFill>
                <a:latin typeface="Georgia" panose="02040502050405020303" pitchFamily="18" charset="0"/>
              </a:rPr>
              <a:t>Бориса Ельцина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 в </a:t>
            </a:r>
            <a:r>
              <a:rPr lang="ru-RU" sz="1600" b="0" i="0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1994—1996, министр финансов и вице-премьер правительства России в 1996—1997</a:t>
            </a:r>
            <a:endParaRPr lang="ru-RU" sz="1600" dirty="0">
              <a:latin typeface="Georgia" panose="02040502050405020303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97373F6-82DC-4FCA-A2EA-E2FEA78E73F5}"/>
              </a:ext>
            </a:extLst>
          </p:cNvPr>
          <p:cNvSpPr/>
          <p:nvPr/>
        </p:nvSpPr>
        <p:spPr>
          <a:xfrm>
            <a:off x="4852154" y="137914"/>
            <a:ext cx="6724328" cy="2826306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«Инфляция — это тяжелая хроническая болезнь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которую нельзя вылечить одним компрессом. Нужна длительная диета и строгий режим.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30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B49A6E-F5E3-42C0-8B8C-358825A0A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77" y="266331"/>
            <a:ext cx="7816096" cy="5814873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55F036B8-2BAE-4CB5-91F8-13146255A746}"/>
              </a:ext>
            </a:extLst>
          </p:cNvPr>
          <p:cNvSpPr/>
          <p:nvPr/>
        </p:nvSpPr>
        <p:spPr>
          <a:xfrm>
            <a:off x="8078681" y="150920"/>
            <a:ext cx="3944642" cy="66316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План по теме: «[Название темы]»</a:t>
            </a:r>
          </a:p>
          <a:p>
            <a:pPr algn="ctr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Понятие [название темы]</a:t>
            </a:r>
            <a:r>
              <a:rPr lang="ru-RU" sz="2400" dirty="0">
                <a:solidFill>
                  <a:srgbClr val="0A0A0A"/>
                </a:solidFill>
                <a:latin typeface="Constantia" panose="02030602050306030303" pitchFamily="18" charset="0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ru-RU" sz="2400" b="1" dirty="0">
                <a:solidFill>
                  <a:srgbClr val="0A0A0A"/>
                </a:solidFill>
                <a:latin typeface="Constantia" panose="02030602050306030303" pitchFamily="18" charset="0"/>
              </a:rPr>
              <a:t>?</a:t>
            </a:r>
            <a:endParaRPr lang="ru-RU" sz="2400" b="1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l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?</a:t>
            </a:r>
            <a:endParaRPr lang="ru-RU" sz="2400" b="0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l">
              <a:buFont typeface="+mj-lt"/>
              <a:buAutoNum type="arabicPeriod"/>
            </a:pPr>
            <a:r>
              <a:rPr lang="ru-RU" sz="2400" b="1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?</a:t>
            </a:r>
            <a:endParaRPr lang="ru-RU" sz="2400" b="0" i="0" dirty="0">
              <a:solidFill>
                <a:srgbClr val="0A0A0A"/>
              </a:solidFill>
              <a:effectLst/>
              <a:latin typeface="Constantia" panose="02030602050306030303" pitchFamily="18" charset="0"/>
            </a:endParaRP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а)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б) ...;</a:t>
            </a:r>
          </a:p>
          <a:p>
            <a:pPr lvl="1" algn="l"/>
            <a:r>
              <a:rPr lang="ru-RU" sz="2400" b="0" i="0" dirty="0">
                <a:solidFill>
                  <a:srgbClr val="0A0A0A"/>
                </a:solidFill>
                <a:effectLst/>
                <a:latin typeface="Constantia" panose="02030602050306030303" pitchFamily="18" charset="0"/>
              </a:rPr>
              <a:t>в) ...</a:t>
            </a:r>
          </a:p>
          <a:p>
            <a:pPr algn="ctr"/>
            <a:endParaRPr lang="ru-RU" sz="24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14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405B32-2EEF-4C42-A805-E82D3778E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51" y="5032"/>
            <a:ext cx="11360531" cy="654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Тип 5 № 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72953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Выберите верные суждения об инфляции и запишите цифры, под которыми они указаны.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Инфляция  — это долговременное устойчивое повышение общего уровня цен.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В зависимости от темпов роста инфляцию условно подразделяют на умеренную, галопирующую и гиперинфляцию.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От гиперинфляции выигрывают группы населения, получающие фиксированные доходы.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4)  Главной причиной инфляции всегда является повышение объёма производства.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5)  Инфляция усиливает риски, связанные с инновациями, долгосрочными капиталовложениями.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FCDC1D6-8B02-4418-A953-CD32EDE72E70}"/>
              </a:ext>
            </a:extLst>
          </p:cNvPr>
          <p:cNvCxnSpPr/>
          <p:nvPr/>
        </p:nvCxnSpPr>
        <p:spPr>
          <a:xfrm>
            <a:off x="2095130" y="1331650"/>
            <a:ext cx="1216241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Крест 5">
            <a:extLst>
              <a:ext uri="{FF2B5EF4-FFF2-40B4-BE49-F238E27FC236}">
                <a16:creationId xmlns:a16="http://schemas.microsoft.com/office/drawing/2014/main" id="{493DD4C2-50BA-45D4-9849-10BC1CCD519D}"/>
              </a:ext>
            </a:extLst>
          </p:cNvPr>
          <p:cNvSpPr/>
          <p:nvPr/>
        </p:nvSpPr>
        <p:spPr>
          <a:xfrm>
            <a:off x="3666478" y="2725444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>
            <a:extLst>
              <a:ext uri="{FF2B5EF4-FFF2-40B4-BE49-F238E27FC236}">
                <a16:creationId xmlns:a16="http://schemas.microsoft.com/office/drawing/2014/main" id="{4FBCE0ED-C2B3-4C2A-A5F9-9F1ECB2E4A6F}"/>
              </a:ext>
            </a:extLst>
          </p:cNvPr>
          <p:cNvSpPr/>
          <p:nvPr/>
        </p:nvSpPr>
        <p:spPr>
          <a:xfrm>
            <a:off x="6677488" y="6109316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рест 10">
            <a:extLst>
              <a:ext uri="{FF2B5EF4-FFF2-40B4-BE49-F238E27FC236}">
                <a16:creationId xmlns:a16="http://schemas.microsoft.com/office/drawing/2014/main" id="{1893FC59-B8C4-4E00-B61E-EE5E1A26427A}"/>
              </a:ext>
            </a:extLst>
          </p:cNvPr>
          <p:cNvSpPr/>
          <p:nvPr/>
        </p:nvSpPr>
        <p:spPr>
          <a:xfrm>
            <a:off x="11029026" y="3562905"/>
            <a:ext cx="355105" cy="284085"/>
          </a:xfrm>
          <a:prstGeom prst="plus">
            <a:avLst>
              <a:gd name="adj" fmla="val 4062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5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1712A1-FC32-44A5-B85A-9F4B4FB1C5F2}"/>
              </a:ext>
            </a:extLst>
          </p:cNvPr>
          <p:cNvSpPr txBox="1"/>
          <p:nvPr/>
        </p:nvSpPr>
        <p:spPr>
          <a:xfrm>
            <a:off x="3213716" y="168676"/>
            <a:ext cx="6205492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«Инфляция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  Понятие инфляция.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Причины инфляции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  сокращение производства при сохранении денежной массы;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  эмиссия денежных средств для покрытия расходов государства.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девальвация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3.Виды инфляции: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умеренная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галопирующая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гиперинфляция;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  Последствия высокой инфляции для экономики: 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а)обесценение всего фонда накопления и кредитов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б)сокращение кредитования и инвестиций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кризис финансовой системы</a:t>
            </a:r>
          </a:p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  Меры преодоления высокой инфляции: 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  контроль за эмиссией денег, изъятие лишних денег;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  сокращение бюджетных расходов;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  развитие производства, преодоление спада в экономике.</a:t>
            </a:r>
            <a:r>
              <a:rPr lang="ru-RU" sz="2800" b="1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982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1432D3-A4EB-42D1-B85C-86E0FC884C3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82" y="72929"/>
            <a:ext cx="4922468" cy="678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64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C5274D-1FE4-47AC-828A-C4090E5CDD96}"/>
              </a:ext>
            </a:extLst>
          </p:cNvPr>
          <p:cNvSpPr/>
          <p:nvPr/>
        </p:nvSpPr>
        <p:spPr>
          <a:xfrm>
            <a:off x="1559469" y="136083"/>
            <a:ext cx="8928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Домашнее задание: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6B2B977-AD06-4865-9A2A-CD153DAA1372}"/>
              </a:ext>
            </a:extLst>
          </p:cNvPr>
          <p:cNvSpPr/>
          <p:nvPr/>
        </p:nvSpPr>
        <p:spPr>
          <a:xfrm>
            <a:off x="692458" y="1059413"/>
            <a:ext cx="10875146" cy="55504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Найди дома или в магазине пример </a:t>
            </a:r>
            <a:r>
              <a:rPr lang="ru-RU" sz="4000" b="1" dirty="0" err="1">
                <a:latin typeface="GOST type A" panose="020B0500000000000000" pitchFamily="34" charset="0"/>
              </a:rPr>
              <a:t>шринкфляции</a:t>
            </a:r>
            <a:r>
              <a:rPr lang="ru-RU" sz="4000" b="1" dirty="0">
                <a:latin typeface="GOST type A" panose="020B0500000000000000" pitchFamily="34" charset="0"/>
              </a:rPr>
              <a:t>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Сфотографируй или опиши товар, объем которого уменьшился (например, плитка шоколада 85г вместо 100г или молоко 900мл вместо 1л).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Посчитай реальную разницу в цене за 1 кг или 1 литр продукта.</a:t>
            </a:r>
          </a:p>
          <a:p>
            <a:pPr marL="514350" indent="-514350">
              <a:buAutoNum type="arabicParenR"/>
            </a:pPr>
            <a:r>
              <a:rPr lang="ru-RU" sz="4000" b="1" dirty="0">
                <a:latin typeface="GOST type A" panose="020B0500000000000000" pitchFamily="34" charset="0"/>
              </a:rPr>
              <a:t>Сформулируй, почему производители выбирают этот путь вместо прямого повышения цены.</a:t>
            </a:r>
          </a:p>
        </p:txBody>
      </p:sp>
    </p:spTree>
    <p:extLst>
      <p:ext uri="{BB962C8B-B14F-4D97-AF65-F5344CB8AC3E}">
        <p14:creationId xmlns:p14="http://schemas.microsoft.com/office/powerpoint/2010/main" val="251068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DE3AB1-D3A5-4012-93B0-A5E39D2E4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compressed_In.Time.2011.BDRip.1080p.Rus.Eng (3)">
            <a:hlinkClick r:id="" action="ppaction://media"/>
            <a:extLst>
              <a:ext uri="{FF2B5EF4-FFF2-40B4-BE49-F238E27FC236}">
                <a16:creationId xmlns:a16="http://schemas.microsoft.com/office/drawing/2014/main" id="{32A1FCD7-5686-48A2-BEAD-F8D879304A9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814" y="289787"/>
            <a:ext cx="10689747" cy="6012847"/>
          </a:xfrm>
        </p:spPr>
      </p:pic>
    </p:spTree>
    <p:extLst>
      <p:ext uri="{BB962C8B-B14F-4D97-AF65-F5344CB8AC3E}">
        <p14:creationId xmlns:p14="http://schemas.microsoft.com/office/powerpoint/2010/main" val="107876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EBD12193-4F31-4EA6-8EAB-A73D75558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82" y="81880"/>
            <a:ext cx="4366164" cy="260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66DEA2-2DF2-4AB0-A36A-B35D00041D60}"/>
              </a:ext>
            </a:extLst>
          </p:cNvPr>
          <p:cNvSpPr/>
          <p:nvPr/>
        </p:nvSpPr>
        <p:spPr>
          <a:xfrm>
            <a:off x="188082" y="2910276"/>
            <a:ext cx="4534838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Bad Script" panose="020B0604020202020204" charset="0"/>
              </a:rPr>
              <a:t>немецкая банкнота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номиналом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100 миллиардов марок 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Bad Script" panose="020B0604020202020204" charset="0"/>
              </a:rPr>
              <a:t>выпущенная в Веймарской республике в 1920-е годы</a:t>
            </a:r>
            <a:endParaRPr lang="ru-RU" sz="2000" dirty="0">
              <a:latin typeface="Bad Script" panose="020B060402020202020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4BF9D6-1AA1-433D-80F0-1A272DBF94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322838" y="2787641"/>
            <a:ext cx="284775" cy="72666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35E3535-C114-4F32-AF7F-D065DC95B6D2}"/>
              </a:ext>
            </a:extLst>
          </p:cNvPr>
          <p:cNvSpPr/>
          <p:nvPr/>
        </p:nvSpPr>
        <p:spPr>
          <a:xfrm>
            <a:off x="270433" y="4947143"/>
            <a:ext cx="4452487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Этой суммы хватило бы примерно на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Google Sans"/>
              </a:rPr>
              <a:t>1-2 буханки ржаного хлеба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 или </a:t>
            </a:r>
            <a:r>
              <a:rPr lang="ru-RU" sz="2400" b="1" i="0" dirty="0">
                <a:solidFill>
                  <a:srgbClr val="0A0A0A"/>
                </a:solidFill>
                <a:effectLst/>
                <a:latin typeface="Google Sans"/>
              </a:rPr>
              <a:t>килограмм картофеля</a:t>
            </a:r>
            <a:r>
              <a:rPr lang="ru-RU" sz="2400" b="0" i="0" dirty="0">
                <a:solidFill>
                  <a:srgbClr val="0A0A0A"/>
                </a:solidFill>
                <a:effectLst/>
                <a:latin typeface="Google Sans"/>
              </a:rPr>
              <a:t>.</a:t>
            </a:r>
            <a:endParaRPr lang="ru-RU" sz="2400" dirty="0">
              <a:latin typeface="Bad Script" panose="020B060402020202020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08A00E-36AB-4D37-A0B6-5CE2AF1242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6" t="4190" r="7460" b="76214"/>
          <a:stretch/>
        </p:blipFill>
        <p:spPr>
          <a:xfrm>
            <a:off x="188082" y="4483223"/>
            <a:ext cx="867214" cy="171565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42E6051-C13C-4E52-AFC9-CDD1EA0FD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98" y="4012803"/>
            <a:ext cx="3521474" cy="250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Не держат марку. Гиперинфляция в Веймарской республике — ЖЖ">
            <a:extLst>
              <a:ext uri="{FF2B5EF4-FFF2-40B4-BE49-F238E27FC236}">
                <a16:creationId xmlns:a16="http://schemas.microsoft.com/office/drawing/2014/main" id="{DD808D1C-E244-44BA-9F27-82A0680B88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/>
          <a:stretch/>
        </p:blipFill>
        <p:spPr bwMode="auto">
          <a:xfrm>
            <a:off x="8472898" y="81880"/>
            <a:ext cx="3531020" cy="28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еймарская Германия: шах и мат гиперинфляции 1923 года - ZN.ua">
            <a:extLst>
              <a:ext uri="{FF2B5EF4-FFF2-40B4-BE49-F238E27FC236}">
                <a16:creationId xmlns:a16="http://schemas.microsoft.com/office/drawing/2014/main" id="{132BB951-5080-4AE4-962A-4DE829A36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171" y="81880"/>
            <a:ext cx="2744501" cy="37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Гиперинфляция в Германии - Финансовая грамотность на уроках Всеобщей  истории и Истории России">
            <a:extLst>
              <a:ext uri="{FF2B5EF4-FFF2-40B4-BE49-F238E27FC236}">
                <a16:creationId xmlns:a16="http://schemas.microsoft.com/office/drawing/2014/main" id="{23D3D03B-B385-4FAF-9B64-559DABF4B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950" y="3156564"/>
            <a:ext cx="3340510" cy="33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80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89A40689-A1A1-0244-071F-69F3EF611CA1}"/>
              </a:ext>
            </a:extLst>
          </p:cNvPr>
          <p:cNvSpPr txBox="1">
            <a:spLocks/>
          </p:cNvSpPr>
          <p:nvPr/>
        </p:nvSpPr>
        <p:spPr>
          <a:xfrm>
            <a:off x="8781836" y="5654741"/>
            <a:ext cx="3349607" cy="109952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>
              <a:ln w="0"/>
              <a:solidFill>
                <a:schemeClr val="accent2">
                  <a:lumMod val="50000"/>
                </a:schemeClr>
              </a:solidFill>
              <a:latin typeface="Scripter" pitchFamily="2" charset="-5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ln w="0"/>
                <a:solidFill>
                  <a:schemeClr val="accent2">
                    <a:lumMod val="50000"/>
                  </a:schemeClr>
                </a:solidFill>
                <a:latin typeface="Scripter" pitchFamily="2" charset="-52"/>
              </a:rPr>
              <a:t>10 класс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ln w="0"/>
                <a:solidFill>
                  <a:schemeClr val="accent2">
                    <a:lumMod val="50000"/>
                  </a:schemeClr>
                </a:solidFill>
                <a:latin typeface="Scripter" pitchFamily="2" charset="-52"/>
              </a:rPr>
              <a:t>Обществознание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2BC595-691D-DF06-6996-4C0106FB8984}"/>
              </a:ext>
            </a:extLst>
          </p:cNvPr>
          <p:cNvSpPr/>
          <p:nvPr/>
        </p:nvSpPr>
        <p:spPr>
          <a:xfrm>
            <a:off x="5114958" y="346074"/>
            <a:ext cx="59105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u="sng" dirty="0">
                <a:solidFill>
                  <a:prstClr val="black"/>
                </a:solidFill>
                <a:latin typeface="Bad Script" panose="02000000000000000000" pitchFamily="2" charset="0"/>
                <a:ea typeface="+mj-ea"/>
                <a:cs typeface="Amatic SC" panose="00000500000000000000" pitchFamily="2" charset="-79"/>
              </a:rPr>
              <a:t>Тема урока:</a:t>
            </a:r>
            <a:endParaRPr lang="ru-RU" sz="3600" b="1" u="sng" dirty="0">
              <a:latin typeface="Bad Script" panose="02000000000000000000" pitchFamily="2" charset="0"/>
              <a:cs typeface="Amatic SC" panose="00000500000000000000" pitchFamily="2" charset="-79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44942E-831C-4A2F-A267-CFEEECD57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47850" y="1915734"/>
            <a:ext cx="10065774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DAD865-0311-4EA3-AA83-CA227197579E}"/>
              </a:ext>
            </a:extLst>
          </p:cNvPr>
          <p:cNvSpPr/>
          <p:nvPr/>
        </p:nvSpPr>
        <p:spPr>
          <a:xfrm>
            <a:off x="3915857" y="1995608"/>
            <a:ext cx="85024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i="1" dirty="0">
                <a:solidFill>
                  <a:srgbClr val="4D2307"/>
                </a:solidFill>
                <a:ea typeface="Serati" panose="02000600000000000000" pitchFamily="2" charset="0"/>
                <a:cs typeface="Amatic SC" panose="00000500000000000000" pitchFamily="2" charset="-79"/>
              </a:rPr>
              <a:t>Инфляция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27200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6D7D30-3BB4-4FBF-917C-D5621772F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3" t="628"/>
          <a:stretch/>
        </p:blipFill>
        <p:spPr>
          <a:xfrm>
            <a:off x="7306369" y="-160725"/>
            <a:ext cx="4826339" cy="3655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BFFE28-5983-4C7F-AE25-42594075333C}"/>
              </a:ext>
            </a:extLst>
          </p:cNvPr>
          <p:cNvSpPr txBox="1"/>
          <p:nvPr/>
        </p:nvSpPr>
        <p:spPr>
          <a:xfrm>
            <a:off x="241914" y="157122"/>
            <a:ext cx="7144305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u="sng" dirty="0">
                <a:solidFill>
                  <a:prstClr val="black"/>
                </a:solidFill>
                <a:latin typeface="Bad Script" panose="020B0604020202020204" charset="0"/>
                <a:ea typeface="+mj-ea"/>
                <a:cs typeface="Amatic SC" panose="00000500000000000000" pitchFamily="2" charset="-79"/>
              </a:rPr>
              <a:t>Инфляция – это </a:t>
            </a:r>
          </a:p>
          <a:p>
            <a:pPr marL="742950" indent="-742950">
              <a:buAutoNum type="arabicParenR"/>
            </a:pPr>
            <a:r>
              <a:rPr lang="ru-RU" sz="4400" b="1" spc="-20" dirty="0">
                <a:solidFill>
                  <a:srgbClr val="1F1F1F"/>
                </a:solidFill>
                <a:effectLst/>
                <a:latin typeface="Bad Script" panose="020B0604020202020204" charset="0"/>
                <a:ea typeface="Times New Roman" panose="02020603050405020304" pitchFamily="18" charset="0"/>
              </a:rPr>
              <a:t>процесс обесценивания денег; </a:t>
            </a:r>
          </a:p>
          <a:p>
            <a:pPr marL="742950" indent="-742950">
              <a:buAutoNum type="arabicParenR"/>
            </a:pPr>
            <a:r>
              <a:rPr lang="ru-RU" sz="4400" spc="-20" dirty="0">
                <a:solidFill>
                  <a:srgbClr val="1F1F1F"/>
                </a:solidFill>
                <a:effectLst/>
                <a:latin typeface="Bad Script" panose="020B0604020202020204" charset="0"/>
                <a:ea typeface="Times New Roman" panose="02020603050405020304" pitchFamily="18" charset="0"/>
              </a:rPr>
              <a:t>превышение скорости роста денежной массы над скоростью роста товарной массы.</a:t>
            </a:r>
            <a:endParaRPr lang="ru-RU" sz="4400" dirty="0">
              <a:effectLst/>
              <a:latin typeface="Bad Script" panose="020B0604020202020204" charset="0"/>
              <a:ea typeface="Times New Roman" panose="02020603050405020304" pitchFamily="18" charset="0"/>
            </a:endParaRPr>
          </a:p>
          <a:p>
            <a:endParaRPr lang="ru-RU" sz="800" b="1" u="sng" dirty="0">
              <a:latin typeface="Bad Script" panose="02000000000000000000" pitchFamily="2" charset="0"/>
              <a:cs typeface="Amatic SC" panose="00000500000000000000" pitchFamily="2" charset="-79"/>
            </a:endParaRPr>
          </a:p>
        </p:txBody>
      </p:sp>
      <p:cxnSp>
        <p:nvCxnSpPr>
          <p:cNvPr id="4" name="Соединитель: изогнутый 3">
            <a:extLst>
              <a:ext uri="{FF2B5EF4-FFF2-40B4-BE49-F238E27FC236}">
                <a16:creationId xmlns:a16="http://schemas.microsoft.com/office/drawing/2014/main" id="{AAB82BD8-3D36-4BBF-9ADA-687B3CB0BA26}"/>
              </a:ext>
            </a:extLst>
          </p:cNvPr>
          <p:cNvCxnSpPr>
            <a:cxnSpLocks/>
            <a:endCxn id="17" idx="1"/>
          </p:cNvCxnSpPr>
          <p:nvPr/>
        </p:nvCxnSpPr>
        <p:spPr>
          <a:xfrm rot="10800000" flipV="1">
            <a:off x="3814067" y="3925152"/>
            <a:ext cx="3986919" cy="812274"/>
          </a:xfrm>
          <a:prstGeom prst="curvedConnector3">
            <a:avLst>
              <a:gd name="adj1" fmla="val 105734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94828AA-D400-437F-9508-32C5E8F1CC53}"/>
              </a:ext>
            </a:extLst>
          </p:cNvPr>
          <p:cNvSpPr txBox="1"/>
          <p:nvPr/>
        </p:nvSpPr>
        <p:spPr>
          <a:xfrm>
            <a:off x="6971457" y="3003236"/>
            <a:ext cx="3761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cripter" pitchFamily="2" charset="-52"/>
                <a:cs typeface="Amatic SC" panose="00000500000000000000" pitchFamily="2" charset="-79"/>
              </a:rPr>
              <a:t>План</a:t>
            </a:r>
          </a:p>
          <a:p>
            <a:pPr algn="ctr"/>
            <a:r>
              <a:rPr lang="ru-RU" sz="4000" dirty="0">
                <a:solidFill>
                  <a:srgbClr val="C00000"/>
                </a:solidFill>
                <a:latin typeface="Scripter" pitchFamily="2" charset="-52"/>
                <a:cs typeface="Amatic SC" panose="00000500000000000000" pitchFamily="2" charset="-79"/>
              </a:rPr>
              <a:t>занятия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C124E1-20BF-491B-A912-13E53DE679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1" y="3745545"/>
            <a:ext cx="3034138" cy="3034138"/>
          </a:xfrm>
          <a:prstGeom prst="rect">
            <a:avLst/>
          </a:prstGeom>
        </p:spPr>
      </p:pic>
      <p:cxnSp>
        <p:nvCxnSpPr>
          <p:cNvPr id="13" name="Соединитель: изогнутый 12">
            <a:extLst>
              <a:ext uri="{FF2B5EF4-FFF2-40B4-BE49-F238E27FC236}">
                <a16:creationId xmlns:a16="http://schemas.microsoft.com/office/drawing/2014/main" id="{6B4B8280-9C5B-44B2-87ED-B827E56E3C9F}"/>
              </a:ext>
            </a:extLst>
          </p:cNvPr>
          <p:cNvCxnSpPr>
            <a:cxnSpLocks/>
            <a:endCxn id="22" idx="0"/>
          </p:cNvCxnSpPr>
          <p:nvPr/>
        </p:nvCxnSpPr>
        <p:spPr>
          <a:xfrm rot="10800000" flipV="1">
            <a:off x="6620408" y="4285010"/>
            <a:ext cx="1371924" cy="773402"/>
          </a:xfrm>
          <a:prstGeom prst="curvedConnector2">
            <a:avLst/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474017F-D51B-4A2E-8F9A-313F69CA8DAC}"/>
              </a:ext>
            </a:extLst>
          </p:cNvPr>
          <p:cNvSpPr txBox="1"/>
          <p:nvPr/>
        </p:nvSpPr>
        <p:spPr>
          <a:xfrm>
            <a:off x="3814066" y="4414260"/>
            <a:ext cx="1903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причины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280C0E-B2CF-4AA8-A114-DDD92D66F4B1}"/>
              </a:ext>
            </a:extLst>
          </p:cNvPr>
          <p:cNvSpPr txBox="1"/>
          <p:nvPr/>
        </p:nvSpPr>
        <p:spPr>
          <a:xfrm>
            <a:off x="8289361" y="5438697"/>
            <a:ext cx="2730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Последствия</a:t>
            </a:r>
          </a:p>
        </p:txBody>
      </p:sp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id="{669938BE-03B4-4B01-BBAE-9D33B46852AE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37982" y="4645944"/>
            <a:ext cx="1010786" cy="222554"/>
          </a:xfrm>
          <a:prstGeom prst="curvedConnector3">
            <a:avLst>
              <a:gd name="adj1" fmla="val 50000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BB4B8B0-E6A9-4FA0-8319-E88216CA5078}"/>
              </a:ext>
            </a:extLst>
          </p:cNvPr>
          <p:cNvSpPr txBox="1"/>
          <p:nvPr/>
        </p:nvSpPr>
        <p:spPr>
          <a:xfrm>
            <a:off x="4887168" y="5058412"/>
            <a:ext cx="346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Виды инфляции</a:t>
            </a:r>
          </a:p>
        </p:txBody>
      </p:sp>
      <p:cxnSp>
        <p:nvCxnSpPr>
          <p:cNvPr id="24" name="Соединитель: изогнутый 23">
            <a:extLst>
              <a:ext uri="{FF2B5EF4-FFF2-40B4-BE49-F238E27FC236}">
                <a16:creationId xmlns:a16="http://schemas.microsoft.com/office/drawing/2014/main" id="{B1651084-D5CB-42A6-A276-3EB950F2A8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7472528" y="3986077"/>
            <a:ext cx="2494724" cy="2423603"/>
          </a:xfrm>
          <a:prstGeom prst="curvedConnector3">
            <a:avLst>
              <a:gd name="adj1" fmla="val -85226"/>
            </a:avLst>
          </a:prstGeom>
          <a:ln w="38100">
            <a:solidFill>
              <a:srgbClr val="4D2307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6AD9C5D-988A-42AF-8398-BA8A4E333BA3}"/>
              </a:ext>
            </a:extLst>
          </p:cNvPr>
          <p:cNvSpPr txBox="1"/>
          <p:nvPr/>
        </p:nvSpPr>
        <p:spPr>
          <a:xfrm>
            <a:off x="3210708" y="5742814"/>
            <a:ext cx="5013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4D2307"/>
                </a:solidFill>
                <a:latin typeface="Scripter" pitchFamily="2" charset="-52"/>
                <a:cs typeface="Amatic SC" panose="00000500000000000000" pitchFamily="2" charset="-79"/>
              </a:rPr>
              <a:t>Антиинфляционные меры</a:t>
            </a:r>
          </a:p>
        </p:txBody>
      </p:sp>
    </p:spTree>
    <p:extLst>
      <p:ext uri="{BB962C8B-B14F-4D97-AF65-F5344CB8AC3E}">
        <p14:creationId xmlns:p14="http://schemas.microsoft.com/office/powerpoint/2010/main" val="69264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2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50C72CB-3540-4F44-93BC-2123D6ED78DA}"/>
              </a:ext>
            </a:extLst>
          </p:cNvPr>
          <p:cNvSpPr/>
          <p:nvPr/>
        </p:nvSpPr>
        <p:spPr>
          <a:xfrm>
            <a:off x="82860" y="-27812"/>
            <a:ext cx="9917188" cy="3507343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При инфляции на </a:t>
            </a:r>
            <a:r>
              <a:rPr lang="ru-RU" sz="3200" b="1" u="sng" spc="-20" dirty="0">
                <a:latin typeface="Bad Script" panose="020B0604020202020204" charset="0"/>
                <a:ea typeface="Times New Roman" panose="02020603050405020304" pitchFamily="18" charset="0"/>
              </a:rPr>
              <a:t>ту же сумму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можно купить </a:t>
            </a:r>
            <a:r>
              <a:rPr lang="ru-RU" sz="3200" b="1" u="sng" spc="-20" dirty="0">
                <a:latin typeface="Bad Script" panose="020B0604020202020204" charset="0"/>
                <a:ea typeface="Times New Roman" panose="02020603050405020304" pitchFamily="18" charset="0"/>
              </a:rPr>
              <a:t>меньшее количество товара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  <a:sym typeface="Wingdings" panose="05000000000000000000" pitchFamily="2" charset="2"/>
              </a:rPr>
              <a:t>покупательная способность денег снижается.</a:t>
            </a:r>
          </a:p>
          <a:p>
            <a:pPr algn="ctr"/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ru-RU" sz="3200" b="1" spc="-20" dirty="0">
                <a:latin typeface="Bad Script" panose="020B0604020202020204" charset="0"/>
                <a:ea typeface="Times New Roman" panose="02020603050405020304" pitchFamily="18" charset="0"/>
              </a:rPr>
              <a:t>П</a:t>
            </a:r>
            <a:r>
              <a:rPr lang="ru-RU" sz="3200" b="1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окупательная способность денег</a:t>
            </a:r>
            <a:r>
              <a:rPr lang="ru-RU" sz="3200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 – объём товаров и услуг, который может быть приобретен на некоторое количество денег в данный момент времени</a:t>
            </a:r>
            <a:r>
              <a:rPr lang="ru-RU" sz="4000" spc="-20" dirty="0">
                <a:effectLst/>
                <a:latin typeface="Bad Script" panose="020B0604020202020204" charset="0"/>
                <a:ea typeface="Times New Roman" panose="02020603050405020304" pitchFamily="18" charset="0"/>
              </a:rPr>
              <a:t>.</a:t>
            </a:r>
            <a:endParaRPr lang="ru-RU" sz="4000" dirty="0">
              <a:effectLst/>
              <a:latin typeface="Bad Script" panose="020B0604020202020204" charset="0"/>
              <a:ea typeface="Times New Roman" panose="02020603050405020304" pitchFamily="18" charset="0"/>
            </a:endParaRPr>
          </a:p>
        </p:txBody>
      </p:sp>
      <p:pic>
        <p:nvPicPr>
          <p:cNvPr id="184" name="Рисунок 183">
            <a:extLst>
              <a:ext uri="{FF2B5EF4-FFF2-40B4-BE49-F238E27FC236}">
                <a16:creationId xmlns:a16="http://schemas.microsoft.com/office/drawing/2014/main" id="{0A500900-0EE2-43CA-BCAF-744081B8C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384" y="-128352"/>
            <a:ext cx="2825235" cy="2825235"/>
          </a:xfrm>
          <a:prstGeom prst="rect">
            <a:avLst/>
          </a:prstGeom>
        </p:spPr>
      </p:pic>
      <p:pic>
        <p:nvPicPr>
          <p:cNvPr id="185" name="Рисунок 184">
            <a:extLst>
              <a:ext uri="{FF2B5EF4-FFF2-40B4-BE49-F238E27FC236}">
                <a16:creationId xmlns:a16="http://schemas.microsoft.com/office/drawing/2014/main" id="{D3F76CD3-C338-4443-8882-3107BF481F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4" y="3580071"/>
            <a:ext cx="3811350" cy="31660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7" name="Прямая соединительная линия 186">
            <a:extLst>
              <a:ext uri="{FF2B5EF4-FFF2-40B4-BE49-F238E27FC236}">
                <a16:creationId xmlns:a16="http://schemas.microsoft.com/office/drawing/2014/main" id="{D532D27E-3B28-4B54-BE89-9A28DF67DCA0}"/>
              </a:ext>
            </a:extLst>
          </p:cNvPr>
          <p:cNvCxnSpPr/>
          <p:nvPr/>
        </p:nvCxnSpPr>
        <p:spPr>
          <a:xfrm>
            <a:off x="500364" y="58148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>
            <a:extLst>
              <a:ext uri="{FF2B5EF4-FFF2-40B4-BE49-F238E27FC236}">
                <a16:creationId xmlns:a16="http://schemas.microsoft.com/office/drawing/2014/main" id="{594E2BA4-50AD-4269-AB71-0CCE021CAE58}"/>
              </a:ext>
            </a:extLst>
          </p:cNvPr>
          <p:cNvCxnSpPr/>
          <p:nvPr/>
        </p:nvCxnSpPr>
        <p:spPr>
          <a:xfrm>
            <a:off x="1770182" y="58873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>
            <a:extLst>
              <a:ext uri="{FF2B5EF4-FFF2-40B4-BE49-F238E27FC236}">
                <a16:creationId xmlns:a16="http://schemas.microsoft.com/office/drawing/2014/main" id="{9E1ACB8E-A81D-42F9-8B7D-7859C6B9E7A3}"/>
              </a:ext>
            </a:extLst>
          </p:cNvPr>
          <p:cNvCxnSpPr/>
          <p:nvPr/>
        </p:nvCxnSpPr>
        <p:spPr>
          <a:xfrm>
            <a:off x="2994734" y="5887374"/>
            <a:ext cx="10209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Прямоугольник: скругленные углы 189">
            <a:extLst>
              <a:ext uri="{FF2B5EF4-FFF2-40B4-BE49-F238E27FC236}">
                <a16:creationId xmlns:a16="http://schemas.microsoft.com/office/drawing/2014/main" id="{F249E704-3582-4C46-8CB9-54D896B8E43B}"/>
              </a:ext>
            </a:extLst>
          </p:cNvPr>
          <p:cNvSpPr/>
          <p:nvPr/>
        </p:nvSpPr>
        <p:spPr>
          <a:xfrm>
            <a:off x="4311714" y="3580070"/>
            <a:ext cx="7797427" cy="37116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 err="1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Шринкфляция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(от англ. </a:t>
            </a:r>
            <a:r>
              <a:rPr lang="ru-RU" sz="3200" dirty="0" err="1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shrink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— сжиматься) — это маркетинговая стратегия, при которой производитель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уменьшает объем, вес или количество товара 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в упаковке,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сохраняя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при этом его прежнюю </a:t>
            </a:r>
            <a:r>
              <a:rPr lang="ru-RU" sz="3200" b="1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цену</a:t>
            </a:r>
            <a:r>
              <a:rPr lang="ru-RU" sz="3200" dirty="0">
                <a:effectLst/>
                <a:latin typeface="Bad Script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или даже немного её повышая.</a:t>
            </a:r>
          </a:p>
          <a:p>
            <a:pPr algn="ctr"/>
            <a:endParaRPr lang="ru-RU" sz="2000" dirty="0">
              <a:latin typeface="Czizh Body" panose="02000500000000000000" pitchFamily="2" charset="0"/>
            </a:endParaRPr>
          </a:p>
        </p:txBody>
      </p:sp>
      <p:pic>
        <p:nvPicPr>
          <p:cNvPr id="191" name="Рисунок 190">
            <a:extLst>
              <a:ext uri="{FF2B5EF4-FFF2-40B4-BE49-F238E27FC236}">
                <a16:creationId xmlns:a16="http://schemas.microsoft.com/office/drawing/2014/main" id="{508D3A18-5B03-4896-B762-F22453BC4B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21087314">
            <a:off x="195180" y="36700"/>
            <a:ext cx="610368" cy="1557495"/>
          </a:xfrm>
          <a:prstGeom prst="rect">
            <a:avLst/>
          </a:prstGeom>
        </p:spPr>
      </p:pic>
      <p:pic>
        <p:nvPicPr>
          <p:cNvPr id="192" name="Рисунок 191">
            <a:extLst>
              <a:ext uri="{FF2B5EF4-FFF2-40B4-BE49-F238E27FC236}">
                <a16:creationId xmlns:a16="http://schemas.microsoft.com/office/drawing/2014/main" id="{421FBAD7-B963-4CD5-9050-9F22E4EEC0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8" t="40342" r="25910" b="23471"/>
          <a:stretch/>
        </p:blipFill>
        <p:spPr>
          <a:xfrm rot="805039">
            <a:off x="10949232" y="2945400"/>
            <a:ext cx="610368" cy="155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4C6FD1-97E5-41E4-A573-41EB3F2D1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463" y="2710053"/>
            <a:ext cx="3192120" cy="31921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253E6B-8877-41F1-8B33-F0CFE89937D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31999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A67E4A-899A-451D-B814-259362F39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09" y="2731064"/>
            <a:ext cx="3171109" cy="31711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99D258-EE42-417B-B441-DB6FECEB8C8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06798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6538A9-6D7B-45D0-8449-298A4F8DEE80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90396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49922EF-B7F1-44F3-9F45-91267BDB744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73994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50015F-13E0-468B-9A52-6AA3A1B2B1E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3575920" y="106531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AC2B03-21D6-4241-8308-AB4930B21C7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31999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8D927D6-EACE-4A1E-B48C-281A1129F3F4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06798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8F649F-C44C-4DAD-9C1F-343D178E415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190396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7C11655-A2BE-44EB-9D8D-D9B608221AF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273994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127B164-2D16-4B4B-BA29-7A1627F2849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3586" r="70807" b="31096"/>
          <a:stretch/>
        </p:blipFill>
        <p:spPr bwMode="auto">
          <a:xfrm>
            <a:off x="3575920" y="1659383"/>
            <a:ext cx="664645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D75A03D-D743-49AE-8210-89498DB7087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7286791" y="106530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938383-F596-44D8-A7CE-6D3F0DCE31E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12277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341CFBF-D180-47C8-A0BA-E3AB0763307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95875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6FFCA91-BCD8-47B2-963C-72F5DF420F0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9794731" y="106529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17925AA-4AFA-42D5-847B-C662DF1E435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10630711" y="106528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D7C9087-DBC5-4AC7-846C-2A49207088C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7286791" y="1659385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667B41C-5AB4-431E-A360-01DDEF980014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12277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27D385C-14F8-4340-B8D8-F27AAEB79BB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895875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3F7DC83-89DD-4B3B-B385-8380F9D91E7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9794731" y="1659384"/>
            <a:ext cx="664646" cy="141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253CD7B-05B0-4852-A257-24D89D7CFE8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5" t="4999" r="36700" b="28396"/>
          <a:stretch/>
        </p:blipFill>
        <p:spPr bwMode="auto">
          <a:xfrm>
            <a:off x="10630711" y="1659383"/>
            <a:ext cx="664646" cy="1411551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F214DC20-A31E-4E18-81F0-9B6EC819AD29}"/>
              </a:ext>
            </a:extLst>
          </p:cNvPr>
          <p:cNvSpPr/>
          <p:nvPr/>
        </p:nvSpPr>
        <p:spPr>
          <a:xfrm>
            <a:off x="99134" y="5682607"/>
            <a:ext cx="11993732" cy="953453"/>
          </a:xfrm>
          <a:prstGeom prst="roundRect">
            <a:avLst/>
          </a:prstGeom>
          <a:solidFill>
            <a:srgbClr val="EFFEE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4288" lvl="1" algn="ctr"/>
            <a:r>
              <a:rPr lang="ru-RU" sz="2600" dirty="0">
                <a:solidFill>
                  <a:schemeClr val="accent6">
                    <a:lumMod val="50000"/>
                  </a:schemeClr>
                </a:solidFill>
                <a:effectLst/>
                <a:latin typeface="Serati" panose="02000600000000000000" pitchFamily="2" charset="0"/>
                <a:ea typeface="Serati" panose="02000600000000000000" pitchFamily="2" charset="0"/>
              </a:rPr>
              <a:t>Потребительская корзина </a:t>
            </a:r>
            <a:r>
              <a:rPr lang="ru-RU" sz="2600" dirty="0">
                <a:solidFill>
                  <a:prstClr val="black"/>
                </a:solidFill>
                <a:latin typeface="Calibri Light" panose="020F0302020204030204"/>
              </a:rPr>
              <a:t>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необходимые для сохранения здоровья человека и обеспечения его жизнедеятельности минимальный набор продуктов питания.</a:t>
            </a:r>
            <a:endParaRPr lang="ru-RU" sz="26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35" name="Не равно 34">
            <a:extLst>
              <a:ext uri="{FF2B5EF4-FFF2-40B4-BE49-F238E27FC236}">
                <a16:creationId xmlns:a16="http://schemas.microsoft.com/office/drawing/2014/main" id="{DD695DCD-596B-4877-A817-8A9999C0A2EA}"/>
              </a:ext>
            </a:extLst>
          </p:cNvPr>
          <p:cNvSpPr/>
          <p:nvPr/>
        </p:nvSpPr>
        <p:spPr>
          <a:xfrm>
            <a:off x="4843052" y="1518079"/>
            <a:ext cx="2076787" cy="953453"/>
          </a:xfrm>
          <a:prstGeom prst="mathNot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68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0A6B57-F889-4559-A204-71403CDB8F36}"/>
              </a:ext>
            </a:extLst>
          </p:cNvPr>
          <p:cNvSpPr/>
          <p:nvPr/>
        </p:nvSpPr>
        <p:spPr>
          <a:xfrm>
            <a:off x="469572" y="1045446"/>
            <a:ext cx="112528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Работа по группам с кейсами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8AC548-AF5A-4EC8-8E79-8CE6BD060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9" t="2945" r="60913" b="48868"/>
          <a:stretch/>
        </p:blipFill>
        <p:spPr>
          <a:xfrm>
            <a:off x="4251952" y="2804106"/>
            <a:ext cx="3933260" cy="385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03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94993B-186D-4E48-A0DA-147035F31479}"/>
              </a:ext>
            </a:extLst>
          </p:cNvPr>
          <p:cNvSpPr/>
          <p:nvPr/>
        </p:nvSpPr>
        <p:spPr>
          <a:xfrm>
            <a:off x="511905" y="-29356"/>
            <a:ext cx="11168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4D2307"/>
                </a:solidFill>
                <a:latin typeface="Scripter" pitchFamily="2" charset="-52"/>
                <a:ea typeface="Calibri Light" panose="020F0302020204030204" pitchFamily="34" charset="0"/>
                <a:cs typeface="Calibri Light" panose="020F0302020204030204" pitchFamily="34" charset="0"/>
              </a:rPr>
              <a:t>Причины инфляции: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66701-D210-4A28-AF0D-120D598DBAB8}"/>
              </a:ext>
            </a:extLst>
          </p:cNvPr>
          <p:cNvSpPr txBox="1"/>
          <p:nvPr/>
        </p:nvSpPr>
        <p:spPr>
          <a:xfrm>
            <a:off x="363984" y="1020905"/>
            <a:ext cx="11425562" cy="446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ts val="1800"/>
              </a:lnSpc>
              <a:spcAft>
                <a:spcPts val="800"/>
              </a:spcAft>
              <a:buAutoNum type="arabicPeriod"/>
            </a:pP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44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нфляция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спроса</a:t>
            </a:r>
          </a:p>
          <a:p>
            <a:pPr marL="514350" indent="-514350">
              <a:lnSpc>
                <a:spcPts val="1800"/>
              </a:lnSpc>
              <a:spcAft>
                <a:spcPts val="800"/>
              </a:spcAft>
              <a:buAutoNum type="arabicPeriod"/>
            </a:pP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Инфляция издержек</a:t>
            </a:r>
          </a:p>
          <a:p>
            <a:pPr>
              <a:lnSpc>
                <a:spcPts val="1800"/>
              </a:lnSpc>
              <a:spcAft>
                <a:spcPts val="800"/>
              </a:spcAft>
            </a:pP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A0A0A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4000" b="1" i="1" dirty="0">
                <a:solidFill>
                  <a:srgbClr val="0A0A0A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000" i="1" dirty="0">
                <a:solidFill>
                  <a:srgbClr val="0A0A0A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Чрезмерная 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эмиссия</a:t>
            </a:r>
            <a:r>
              <a:rPr lang="ru-RU" sz="4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денег</a:t>
            </a:r>
            <a:endParaRPr lang="ru-RU" sz="3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Деятельность профсоюзов</a:t>
            </a: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Дефицит государственного бюджета</a:t>
            </a:r>
          </a:p>
          <a:p>
            <a:r>
              <a:rPr lang="ru-RU" sz="4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44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4400" b="1" dirty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Девальвация</a:t>
            </a:r>
            <a:endParaRPr lang="ru-RU" sz="3600" dirty="0">
              <a:solidFill>
                <a:srgbClr val="C0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97DD27-D1EB-4125-BD17-3BB1E872C9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b="16849"/>
          <a:stretch/>
        </p:blipFill>
        <p:spPr>
          <a:xfrm>
            <a:off x="8145053" y="-40608"/>
            <a:ext cx="2366668" cy="1488095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2815635-305A-4500-9FC2-2B91C79B8DFB}"/>
              </a:ext>
            </a:extLst>
          </p:cNvPr>
          <p:cNvSpPr/>
          <p:nvPr/>
        </p:nvSpPr>
        <p:spPr>
          <a:xfrm>
            <a:off x="9783903" y="1447487"/>
            <a:ext cx="2366668" cy="22814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Bad Script" panose="020B0604020202020204" charset="0"/>
              </a:rPr>
              <a:t>Эмиссия </a:t>
            </a:r>
            <a:r>
              <a:rPr lang="ru-RU" sz="3200" dirty="0">
                <a:latin typeface="Bad Script" panose="020B0604020202020204" charset="0"/>
              </a:rPr>
              <a:t>– это выпуск ценных бумаг</a:t>
            </a:r>
            <a:endParaRPr lang="ru-RU" sz="2800" dirty="0">
              <a:latin typeface="Bad Script" panose="020B060402020202020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30C3A04-2D9E-47DF-87BB-DD1EBC27864F}"/>
              </a:ext>
            </a:extLst>
          </p:cNvPr>
          <p:cNvSpPr/>
          <p:nvPr/>
        </p:nvSpPr>
        <p:spPr>
          <a:xfrm>
            <a:off x="5962835" y="4901292"/>
            <a:ext cx="6229165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Bad Script" panose="020B0604020202020204" charset="0"/>
              </a:rPr>
              <a:t>Девальвация </a:t>
            </a:r>
            <a:r>
              <a:rPr lang="ru-RU" sz="3200" dirty="0">
                <a:latin typeface="Bad Script" panose="020B0604020202020204" charset="0"/>
              </a:rPr>
              <a:t>– это снижение курса национальной валюты по отношению к твёрдым валютам</a:t>
            </a:r>
            <a:endParaRPr lang="ru-RU" sz="2800" dirty="0">
              <a:latin typeface="Bad Script" panose="020B060402020202020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01D270-EC2F-4A93-949D-D16DD49B0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07" y="-115095"/>
            <a:ext cx="1937860" cy="193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12094</TotalTime>
  <Words>725</Words>
  <Application>Microsoft Office PowerPoint</Application>
  <PresentationFormat>Широкоэкранный</PresentationFormat>
  <Paragraphs>119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Georgia</vt:lpstr>
      <vt:lpstr>Arial</vt:lpstr>
      <vt:lpstr>Czizh Body</vt:lpstr>
      <vt:lpstr>Times New Roman</vt:lpstr>
      <vt:lpstr>GOST type A</vt:lpstr>
      <vt:lpstr>Calibri Light</vt:lpstr>
      <vt:lpstr>Scripter</vt:lpstr>
      <vt:lpstr>Bad Script</vt:lpstr>
      <vt:lpstr>Courier New</vt:lpstr>
      <vt:lpstr>Serati</vt:lpstr>
      <vt:lpstr>Google Sans</vt:lpstr>
      <vt:lpstr>Constantia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Искусство, его виды и формы</dc:title>
  <dc:creator>Никита Анисимов</dc:creator>
  <cp:lastModifiedBy>Роман Карпов</cp:lastModifiedBy>
  <cp:revision>367</cp:revision>
  <dcterms:created xsi:type="dcterms:W3CDTF">2025-10-13T02:32:39Z</dcterms:created>
  <dcterms:modified xsi:type="dcterms:W3CDTF">2026-03-12T19:25:28Z</dcterms:modified>
</cp:coreProperties>
</file>